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09"/>
  </p:notesMasterIdLst>
  <p:handoutMasterIdLst>
    <p:handoutMasterId r:id="rId110"/>
  </p:handoutMasterIdLst>
  <p:sldIdLst>
    <p:sldId id="1309" r:id="rId6"/>
    <p:sldId id="1342" r:id="rId7"/>
    <p:sldId id="1505" r:id="rId8"/>
    <p:sldId id="1506" r:id="rId9"/>
    <p:sldId id="1508" r:id="rId10"/>
    <p:sldId id="1518" r:id="rId11"/>
    <p:sldId id="1519" r:id="rId12"/>
    <p:sldId id="1520" r:id="rId13"/>
    <p:sldId id="1522" r:id="rId14"/>
    <p:sldId id="1523" r:id="rId15"/>
    <p:sldId id="1524" r:id="rId16"/>
    <p:sldId id="1421" r:id="rId17"/>
    <p:sldId id="1422" r:id="rId18"/>
    <p:sldId id="1423" r:id="rId19"/>
    <p:sldId id="1424" r:id="rId20"/>
    <p:sldId id="1425" r:id="rId21"/>
    <p:sldId id="1426" r:id="rId22"/>
    <p:sldId id="1427" r:id="rId23"/>
    <p:sldId id="1428" r:id="rId24"/>
    <p:sldId id="1429" r:id="rId25"/>
    <p:sldId id="1430" r:id="rId26"/>
    <p:sldId id="1431" r:id="rId27"/>
    <p:sldId id="1432" r:id="rId28"/>
    <p:sldId id="1433" r:id="rId29"/>
    <p:sldId id="1434" r:id="rId30"/>
    <p:sldId id="1435" r:id="rId31"/>
    <p:sldId id="1437" r:id="rId32"/>
    <p:sldId id="1438" r:id="rId33"/>
    <p:sldId id="1439" r:id="rId34"/>
    <p:sldId id="1441" r:id="rId35"/>
    <p:sldId id="1442" r:id="rId36"/>
    <p:sldId id="1443" r:id="rId37"/>
    <p:sldId id="1444" r:id="rId38"/>
    <p:sldId id="1445" r:id="rId39"/>
    <p:sldId id="1446" r:id="rId40"/>
    <p:sldId id="1447" r:id="rId41"/>
    <p:sldId id="1448" r:id="rId42"/>
    <p:sldId id="1449" r:id="rId43"/>
    <p:sldId id="1450" r:id="rId44"/>
    <p:sldId id="1451" r:id="rId45"/>
    <p:sldId id="1452" r:id="rId46"/>
    <p:sldId id="1453" r:id="rId47"/>
    <p:sldId id="1454" r:id="rId48"/>
    <p:sldId id="1455" r:id="rId49"/>
    <p:sldId id="1456" r:id="rId50"/>
    <p:sldId id="1457" r:id="rId51"/>
    <p:sldId id="1458" r:id="rId52"/>
    <p:sldId id="1459" r:id="rId53"/>
    <p:sldId id="1460" r:id="rId54"/>
    <p:sldId id="1461" r:id="rId55"/>
    <p:sldId id="1462" r:id="rId56"/>
    <p:sldId id="1463" r:id="rId57"/>
    <p:sldId id="1464" r:id="rId58"/>
    <p:sldId id="1465" r:id="rId59"/>
    <p:sldId id="1466" r:id="rId60"/>
    <p:sldId id="1467" r:id="rId61"/>
    <p:sldId id="1468" r:id="rId62"/>
    <p:sldId id="1469" r:id="rId63"/>
    <p:sldId id="1470" r:id="rId64"/>
    <p:sldId id="1471" r:id="rId65"/>
    <p:sldId id="1472" r:id="rId66"/>
    <p:sldId id="1473" r:id="rId67"/>
    <p:sldId id="1474" r:id="rId68"/>
    <p:sldId id="1475" r:id="rId69"/>
    <p:sldId id="1476" r:id="rId70"/>
    <p:sldId id="1477" r:id="rId71"/>
    <p:sldId id="1478" r:id="rId72"/>
    <p:sldId id="1479" r:id="rId73"/>
    <p:sldId id="1480" r:id="rId74"/>
    <p:sldId id="1481" r:id="rId75"/>
    <p:sldId id="1482" r:id="rId76"/>
    <p:sldId id="1483" r:id="rId77"/>
    <p:sldId id="1484" r:id="rId78"/>
    <p:sldId id="1485" r:id="rId79"/>
    <p:sldId id="1486" r:id="rId80"/>
    <p:sldId id="1487" r:id="rId81"/>
    <p:sldId id="1488" r:id="rId82"/>
    <p:sldId id="1489" r:id="rId83"/>
    <p:sldId id="1490" r:id="rId84"/>
    <p:sldId id="1491" r:id="rId85"/>
    <p:sldId id="1492" r:id="rId86"/>
    <p:sldId id="1493" r:id="rId87"/>
    <p:sldId id="1502" r:id="rId88"/>
    <p:sldId id="1496" r:id="rId89"/>
    <p:sldId id="1497" r:id="rId90"/>
    <p:sldId id="1498" r:id="rId91"/>
    <p:sldId id="1499" r:id="rId92"/>
    <p:sldId id="1500" r:id="rId93"/>
    <p:sldId id="1526" r:id="rId94"/>
    <p:sldId id="1527" r:id="rId95"/>
    <p:sldId id="1528" r:id="rId96"/>
    <p:sldId id="1529" r:id="rId97"/>
    <p:sldId id="1530" r:id="rId98"/>
    <p:sldId id="1531" r:id="rId99"/>
    <p:sldId id="1501" r:id="rId100"/>
    <p:sldId id="1436" r:id="rId101"/>
    <p:sldId id="1532" r:id="rId102"/>
    <p:sldId id="1533" r:id="rId103"/>
    <p:sldId id="1494" r:id="rId104"/>
    <p:sldId id="1495" r:id="rId105"/>
    <p:sldId id="1503" r:id="rId106"/>
    <p:sldId id="1420" r:id="rId107"/>
    <p:sldId id="1353"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8"/>
            <p14:sldId id="1518"/>
            <p14:sldId id="1519"/>
            <p14:sldId id="1520"/>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32"/>
            <p14:sldId id="1533"/>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9" autoAdjust="0"/>
    <p:restoredTop sz="86432" autoAdjust="0"/>
  </p:normalViewPr>
  <p:slideViewPr>
    <p:cSldViewPr>
      <p:cViewPr varScale="1">
        <p:scale>
          <a:sx n="66" d="100"/>
          <a:sy n="66" d="100"/>
        </p:scale>
        <p:origin x="24" y="531"/>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43245"/>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ata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png"/><Relationship Id="rId1" Type="http://schemas.openxmlformats.org/officeDocument/2006/relationships/image" Target="../media/image15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3/6/2018 8:09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3/6/2018 8:09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12</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3/6/2018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3/6/2018 8:09 AM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25</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3/6/2018</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30</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3/6/2018</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31</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3/6/2018</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32</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33</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3/6/2018</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3/6/2018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3/6/2018 8:09 AM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37</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9</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192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3/6/2018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11</a:t>
            </a:fld>
            <a:endParaRPr lang="en-US"/>
          </a:p>
        </p:txBody>
      </p:sp>
    </p:spTree>
    <p:extLst>
      <p:ext uri="{BB962C8B-B14F-4D97-AF65-F5344CB8AC3E}">
        <p14:creationId xmlns:p14="http://schemas.microsoft.com/office/powerpoint/2010/main" val="57049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3/6/2018</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3/6/2018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3/6/2018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37.png"/><Relationship Id="rId3" Type="http://schemas.openxmlformats.org/officeDocument/2006/relationships/image" Target="../media/image27.png"/><Relationship Id="rId21" Type="http://schemas.microsoft.com/office/2007/relationships/hdphoto" Target="../media/hdphoto7.wdp"/><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5"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41.png"/><Relationship Id="rId5" Type="http://schemas.openxmlformats.org/officeDocument/2006/relationships/image" Target="../media/image29.png"/><Relationship Id="rId15" Type="http://schemas.microsoft.com/office/2007/relationships/hdphoto" Target="../media/hdphoto5.wdp"/><Relationship Id="rId23" Type="http://schemas.openxmlformats.org/officeDocument/2006/relationships/image" Target="../media/image40.png"/><Relationship Id="rId10" Type="http://schemas.openxmlformats.org/officeDocument/2006/relationships/image" Target="../media/image32.png"/><Relationship Id="rId19" Type="http://schemas.microsoft.com/office/2007/relationships/hdphoto" Target="../media/hdphoto6.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4.png"/><Relationship Id="rId22"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emf"/><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50.jpe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eg"/><Relationship Id="rId22" Type="http://schemas.openxmlformats.org/officeDocument/2006/relationships/image" Target="../media/image66.jpeg"/><Relationship Id="rId27" Type="http://schemas.openxmlformats.org/officeDocument/2006/relationships/image" Target="../media/image71.png"/><Relationship Id="rId30"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2.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7.xml"/><Relationship Id="rId7" Type="http://schemas.openxmlformats.org/officeDocument/2006/relationships/image" Target="../media/image8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3.emf"/><Relationship Id="rId5" Type="http://schemas.openxmlformats.org/officeDocument/2006/relationships/oleObject" Target="../embeddings/oleObject5.bin"/><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3.emf"/><Relationship Id="rId5" Type="http://schemas.openxmlformats.org/officeDocument/2006/relationships/oleObject" Target="../embeddings/oleObject6.bin"/><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99.jpeg"/><Relationship Id="rId5" Type="http://schemas.openxmlformats.org/officeDocument/2006/relationships/image" Target="../media/image56.png"/><Relationship Id="rId10" Type="http://schemas.openxmlformats.org/officeDocument/2006/relationships/image" Target="../media/image98.png"/><Relationship Id="rId4" Type="http://schemas.openxmlformats.org/officeDocument/2006/relationships/image" Target="../media/image55.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10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6.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185.sv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svg"/><Relationship Id="rId9" Type="http://schemas.openxmlformats.org/officeDocument/2006/relationships/image" Target="../media/image183.svg"/></Relationships>
</file>

<file path=ppt/slides/_rels/slide96.xml.rels><?xml version="1.0" encoding="UTF-8" standalone="yes"?>
<Relationships xmlns="http://schemas.openxmlformats.org/package/2006/relationships"><Relationship Id="rId2" Type="http://schemas.openxmlformats.org/officeDocument/2006/relationships/hyperlink" Target="https://na01.safelinks.protection.outlook.com/?url=https://app.powerbi.com/view?r%3DeyJrIjoiZDVlMjc2OTItNmE1YS00YWExLThmOTEtMDg0ZjY4ODRlMmE0IiwidCI6IjhmOWFlZDU1LTI0ZDQtNDc5ZC1hMGRkLTBhNDkwYmFhNWE1OSIsImMiOjF9&amp;data=02|01|roshah@exchange.microsoft.com|7cae373df80946e2b7b508d4ce73da3a|72f988bf86f141af91ab2d7cd011db47|1|0|636360444364318682&amp;sdata=h4/du43NLDOhIDE0f3hnM5ZKDjkVpJHhPCS5mrkls4E%3D&amp;reserved=0" TargetMode="Externa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89.svg"/><Relationship Id="rId12"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hyperlink" Target="https://store.office.com/en-us/app.aspx?assetid=WA104381132&amp;ui=en-US&amp;rs=en-US&amp;ad=US&amp;clickedfilter=OfficeProductFilter:PowerBI&amp;productgroup=PowerBI&amp;homprd=PowerBI&amp;sourcecorrid=2b89b6a3-9801-43ff-a3af-9ab6fb0b006d&amp;homappcat=DataMaps&amp;homapppos=0&amp;homchv=2&amp;appredirect=false" TargetMode="External"/><Relationship Id="rId4" Type="http://schemas.microsoft.com/office/2007/relationships/hdphoto" Target="../media/hdphoto8.wdp"/><Relationship Id="rId9" Type="http://schemas.openxmlformats.org/officeDocument/2006/relationships/image" Target="../media/image19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5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7"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101"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25"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9"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7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36</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for Power BI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5480" y="1213175"/>
            <a:ext cx="12114081" cy="5501763"/>
          </a:xfrm>
        </p:spPr>
        <p:txBody>
          <a:bodyPr/>
          <a:lstStyle/>
          <a:p>
            <a:r>
              <a:rPr lang="en-US" sz="3199" dirty="0"/>
              <a:t>Support Now:</a:t>
            </a:r>
          </a:p>
          <a:p>
            <a:r>
              <a:rPr lang="en-US" sz="3199" dirty="0"/>
              <a:t>	Power BI Web, Desktop</a:t>
            </a:r>
          </a:p>
          <a:p>
            <a:pPr lvl="0"/>
            <a:r>
              <a:rPr lang="en-US" sz="3199" dirty="0"/>
              <a:t>	Get rich visuals in Power BI.</a:t>
            </a:r>
            <a:endParaRPr lang="de-DE" sz="3199" dirty="0"/>
          </a:p>
          <a:p>
            <a:pPr lvl="0"/>
            <a:r>
              <a:rPr lang="en-US" sz="3199" dirty="0"/>
              <a:t>	Easily connect with Power BI data.</a:t>
            </a:r>
            <a:endParaRPr lang="de-DE" sz="3199" dirty="0"/>
          </a:p>
          <a:p>
            <a:pPr lvl="0"/>
            <a:r>
              <a:rPr lang="en-US" sz="3199" dirty="0"/>
              <a:t>	Visualize Power BI data in colors and text graphics.</a:t>
            </a:r>
            <a:endParaRPr lang="de-DE" sz="3199" dirty="0"/>
          </a:p>
          <a:p>
            <a:pPr lvl="0"/>
            <a:r>
              <a:rPr lang="en-US" sz="3199" dirty="0"/>
              <a:t>	Publish to Web support (with file having anonymous access).</a:t>
            </a:r>
            <a:endParaRPr lang="de-DE" sz="3199" dirty="0"/>
          </a:p>
          <a:p>
            <a:r>
              <a:rPr lang="en-US" sz="3199" dirty="0"/>
              <a:t>	Support for Power BI Mobile</a:t>
            </a:r>
            <a:endParaRPr lang="de-DE" sz="3199" dirty="0"/>
          </a:p>
          <a:p>
            <a:pPr lvl="0"/>
            <a:endParaRPr lang="de-DE" sz="3199" dirty="0"/>
          </a:p>
          <a:p>
            <a:r>
              <a:rPr lang="en-US" sz="3199" dirty="0"/>
              <a:t>Coming soon:</a:t>
            </a:r>
            <a:endParaRPr lang="de-DE" sz="3199" dirty="0"/>
          </a:p>
          <a:p>
            <a:pPr lvl="0"/>
            <a:r>
              <a:rPr lang="en-US" sz="3199" dirty="0"/>
              <a:t>	Support for </a:t>
            </a:r>
            <a:r>
              <a:rPr lang="en-US" sz="3199" u="sng" dirty="0">
                <a:hlinkClick r:id="rId2"/>
              </a:rPr>
              <a:t>Email subscription</a:t>
            </a:r>
            <a:r>
              <a:rPr lang="en-US" sz="3199" dirty="0"/>
              <a:t> and </a:t>
            </a:r>
            <a:r>
              <a:rPr lang="en-US" sz="3199" u="sng" dirty="0">
                <a:hlinkClick r:id="rId3"/>
              </a:rPr>
              <a:t>export report to PowerPoint</a:t>
            </a:r>
            <a:endParaRPr lang="de-DE" sz="3199" dirty="0"/>
          </a:p>
        </p:txBody>
      </p:sp>
    </p:spTree>
    <p:extLst>
      <p:ext uri="{BB962C8B-B14F-4D97-AF65-F5344CB8AC3E}">
        <p14:creationId xmlns:p14="http://schemas.microsoft.com/office/powerpoint/2010/main" val="19804052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65" y="991"/>
            <a:ext cx="12432947" cy="6992540"/>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1765" y="17394"/>
            <a:ext cx="5053849" cy="1505325"/>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3" tIns="46503" rIns="46503"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9368" y="320736"/>
            <a:ext cx="4524434" cy="1239309"/>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012"/>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3" y="5657496"/>
            <a:ext cx="2444566" cy="1354698"/>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615" y="1592429"/>
            <a:ext cx="7356295" cy="5417504"/>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01" tIns="46503" rIns="279701"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924" y="4723994"/>
            <a:ext cx="6761597" cy="1098245"/>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239">
                <a:defRPr/>
              </a:pPr>
              <a:r>
                <a:rPr lang="en-US" sz="3198" dirty="0">
                  <a:solidFill>
                    <a:prstClr val="black"/>
                  </a:solidFill>
                  <a:latin typeface="Segoe UI Semilight"/>
                  <a:cs typeface="Segoe UI" panose="020B0502040204020203" pitchFamily="34" charset="0"/>
                </a:rPr>
                <a:t>Tell us at:</a:t>
              </a:r>
            </a:p>
            <a:p>
              <a:pPr defTabSz="932239">
                <a:defRPr/>
              </a:pPr>
              <a:r>
                <a:rPr lang="en-US" sz="3198" dirty="0">
                  <a:solidFill>
                    <a:srgbClr val="32145A"/>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925" y="3154910"/>
            <a:ext cx="3691666" cy="1098009"/>
            <a:chOff x="4991234" y="5948561"/>
            <a:chExt cx="3620635" cy="1076882"/>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2374913" cy="1076882"/>
            </a:xfrm>
            <a:prstGeom prst="rect">
              <a:avLst/>
            </a:prstGeom>
            <a:noFill/>
          </p:spPr>
          <p:txBody>
            <a:bodyPr wrap="none" rtlCol="0">
              <a:spAutoFit/>
            </a:bodyPr>
            <a:lstStyle/>
            <a:p>
              <a:pPr defTabSz="932239">
                <a:defRPr/>
              </a:pPr>
              <a:r>
                <a:rPr lang="en-US" sz="3198" dirty="0">
                  <a:solidFill>
                    <a:prstClr val="black"/>
                  </a:solidFill>
                  <a:latin typeface="Segoe UI Semilight"/>
                  <a:cs typeface="Segoe UI" panose="020B0502040204020203" pitchFamily="34" charset="0"/>
                </a:rPr>
                <a:t>Try at: </a:t>
              </a:r>
              <a:br>
                <a:rPr lang="en-US" sz="3198" dirty="0">
                  <a:solidFill>
                    <a:prstClr val="black"/>
                  </a:solidFill>
                  <a:latin typeface="Segoe UI Semilight"/>
                  <a:cs typeface="Segoe UI" panose="020B0502040204020203" pitchFamily="34" charset="0"/>
                </a:rPr>
              </a:br>
              <a:r>
                <a:rPr lang="en-US" sz="3198" dirty="0">
                  <a:solidFill>
                    <a:srgbClr val="32145A"/>
                  </a:solidFill>
                  <a:latin typeface="Segoe UI Semibold" panose="020B0702040204020203" pitchFamily="34" charset="0"/>
                  <a:cs typeface="Segoe UI Semibold" panose="020B0702040204020203" pitchFamily="34" charset="0"/>
                  <a:hlinkClick r:id="rId10"/>
                </a:rPr>
                <a:t>Office Store</a:t>
              </a:r>
              <a:endParaRPr lang="en-US" sz="3198" dirty="0">
                <a:solidFill>
                  <a:srgbClr val="32145A"/>
                </a:solidFill>
                <a:latin typeface="Segoe UI Semibold" panose="020B0702040204020203" pitchFamily="34" charset="0"/>
                <a:cs typeface="Segoe UI Semibold" panose="020B0702040204020203" pitchFamily="34" charset="0"/>
              </a:endParaRP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832" y="4531617"/>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615" y="3105136"/>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512" y="2116670"/>
            <a:ext cx="672687" cy="6726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84" y="2083383"/>
            <a:ext cx="6045939" cy="673333"/>
          </a:xfrm>
          <a:prstGeom prst="rect">
            <a:avLst/>
          </a:prstGeom>
          <a:noFill/>
        </p:spPr>
        <p:txBody>
          <a:bodyPr wrap="square" lIns="137101" tIns="109682" rIns="137101" bIns="109682" rtlCol="0">
            <a:spAutoFit/>
          </a:bodyPr>
          <a:lstStyle/>
          <a:p>
            <a:pPr defTabSz="685251" fontAlgn="base">
              <a:lnSpc>
                <a:spcPct val="90000"/>
              </a:lnSpc>
              <a:spcBef>
                <a:spcPct val="0"/>
              </a:spcBef>
              <a:spcAft>
                <a:spcPct val="0"/>
              </a:spcAft>
            </a:pPr>
            <a:r>
              <a:rPr lang="en-US" sz="3198" kern="0" dirty="0">
                <a:solidFill>
                  <a:srgbClr val="353535"/>
                </a:solidFill>
                <a:latin typeface="Segoe UI Semilight"/>
              </a:rPr>
              <a:t>@</a:t>
            </a:r>
            <a:r>
              <a:rPr lang="en-US" sz="3198" kern="0" dirty="0" err="1">
                <a:solidFill>
                  <a:srgbClr val="353535"/>
                </a:solidFill>
                <a:latin typeface="Segoe UI Semilight"/>
              </a:rPr>
              <a:t>msvisio</a:t>
            </a:r>
            <a:r>
              <a:rPr lang="en-US" sz="3198" kern="0" dirty="0">
                <a:solidFill>
                  <a:srgbClr val="353535"/>
                </a:solidFill>
                <a:latin typeface="Segoe UI Semilight"/>
              </a:rPr>
              <a:t>    	@</a:t>
            </a:r>
            <a:r>
              <a:rPr lang="en-US" sz="3198" kern="0" dirty="0" err="1">
                <a:solidFill>
                  <a:srgbClr val="353535"/>
                </a:solidFill>
                <a:latin typeface="Segoe UI Semilight"/>
              </a:rPr>
              <a:t>msftvisio</a:t>
            </a:r>
            <a:endParaRPr lang="en-US" sz="3198"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293" y="2116670"/>
            <a:ext cx="672686" cy="6726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615" y="5800905"/>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17906</Words>
  <Application>Microsoft Office PowerPoint</Application>
  <PresentationFormat>Benutzerdefiniert</PresentationFormat>
  <Paragraphs>1834</Paragraphs>
  <Slides>103</Slides>
  <Notes>87</Notes>
  <HiddenSlides>25</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103</vt:i4>
      </vt:variant>
    </vt:vector>
  </HeadingPairs>
  <TitlesOfParts>
    <vt:vector size="124" baseType="lpstr">
      <vt:lpstr>MS PGothic</vt:lpstr>
      <vt:lpstr>MS PGothic</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 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70</cp:revision>
  <dcterms:created xsi:type="dcterms:W3CDTF">2016-10-04T22:06:48Z</dcterms:created>
  <dcterms:modified xsi:type="dcterms:W3CDTF">2018-03-06T16:10:24Z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